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448" r:id="rId2"/>
    <p:sldId id="452" r:id="rId3"/>
    <p:sldId id="484" r:id="rId4"/>
    <p:sldId id="453" r:id="rId5"/>
    <p:sldId id="471" r:id="rId6"/>
    <p:sldId id="486" r:id="rId7"/>
    <p:sldId id="485" r:id="rId8"/>
    <p:sldId id="481" r:id="rId9"/>
    <p:sldId id="482" r:id="rId10"/>
    <p:sldId id="483" r:id="rId11"/>
    <p:sldId id="472" r:id="rId12"/>
    <p:sldId id="473" r:id="rId13"/>
    <p:sldId id="459" r:id="rId14"/>
    <p:sldId id="476" r:id="rId15"/>
    <p:sldId id="491" r:id="rId16"/>
    <p:sldId id="502" r:id="rId17"/>
    <p:sldId id="488" r:id="rId18"/>
    <p:sldId id="449" r:id="rId19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ＭＳ Ｐゴシック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ＭＳ Ｐゴシック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ＭＳ Ｐゴシック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ＭＳ Ｐゴシック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ＭＳ Ｐゴシック" pitchFamily="34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CC99FF"/>
    <a:srgbClr val="FFFF99"/>
    <a:srgbClr val="FFFF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35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836" y="-90"/>
      </p:cViewPr>
      <p:guideLst>
        <p:guide orient="horz" pos="2928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2098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1" tIns="46580" rIns="93161" bIns="46580" numCol="1" anchor="t" anchorCtr="0" compatLnSpc="1">
            <a:prstTxWarp prst="textNoShape">
              <a:avLst/>
            </a:prstTxWarp>
          </a:bodyPr>
          <a:lstStyle>
            <a:lvl1pPr defTabSz="93228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903" y="0"/>
            <a:ext cx="2972097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1" tIns="46580" rIns="93161" bIns="46580" numCol="1" anchor="t" anchorCtr="0" compatLnSpc="1">
            <a:prstTxWarp prst="textNoShape">
              <a:avLst/>
            </a:prstTxWarp>
          </a:bodyPr>
          <a:lstStyle>
            <a:lvl1pPr algn="r" defTabSz="93228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658"/>
            <a:ext cx="2972098" cy="46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1" tIns="46580" rIns="93161" bIns="46580" numCol="1" anchor="b" anchorCtr="0" compatLnSpc="1">
            <a:prstTxWarp prst="textNoShape">
              <a:avLst/>
            </a:prstTxWarp>
          </a:bodyPr>
          <a:lstStyle>
            <a:lvl1pPr defTabSz="93228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903" y="8830658"/>
            <a:ext cx="2972097" cy="46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1" tIns="46580" rIns="93161" bIns="46580" numCol="1" anchor="b" anchorCtr="0" compatLnSpc="1">
            <a:prstTxWarp prst="textNoShape">
              <a:avLst/>
            </a:prstTxWarp>
          </a:bodyPr>
          <a:lstStyle>
            <a:lvl1pPr algn="r" defTabSz="932281">
              <a:defRPr sz="1200">
                <a:latin typeface="Times New Roman" pitchFamily="-1" charset="0"/>
                <a:ea typeface="ＭＳ Ｐゴシック" pitchFamily="-1" charset="-128"/>
                <a:cs typeface="+mn-cs"/>
              </a:defRPr>
            </a:lvl1pPr>
          </a:lstStyle>
          <a:p>
            <a:pPr>
              <a:defRPr/>
            </a:pPr>
            <a:fld id="{193C8CFC-14ED-415E-9450-9BFBAC6DED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2098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1" tIns="46580" rIns="93161" bIns="46580" numCol="1" anchor="t" anchorCtr="0" compatLnSpc="1">
            <a:prstTxWarp prst="textNoShape">
              <a:avLst/>
            </a:prstTxWarp>
          </a:bodyPr>
          <a:lstStyle>
            <a:lvl1pPr defTabSz="93228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5903" y="0"/>
            <a:ext cx="2972097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1" tIns="46580" rIns="93161" bIns="46580" numCol="1" anchor="t" anchorCtr="0" compatLnSpc="1">
            <a:prstTxWarp prst="textNoShape">
              <a:avLst/>
            </a:prstTxWarp>
          </a:bodyPr>
          <a:lstStyle>
            <a:lvl1pPr algn="r" defTabSz="93228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696913"/>
            <a:ext cx="4646612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3805" y="4416098"/>
            <a:ext cx="5030391" cy="4183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1" tIns="46580" rIns="93161" bIns="46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58"/>
            <a:ext cx="2972098" cy="46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1" tIns="46580" rIns="93161" bIns="46580" numCol="1" anchor="b" anchorCtr="0" compatLnSpc="1">
            <a:prstTxWarp prst="textNoShape">
              <a:avLst/>
            </a:prstTxWarp>
          </a:bodyPr>
          <a:lstStyle>
            <a:lvl1pPr defTabSz="93228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903" y="8830658"/>
            <a:ext cx="2972097" cy="46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1" tIns="46580" rIns="93161" bIns="46580" numCol="1" anchor="b" anchorCtr="0" compatLnSpc="1">
            <a:prstTxWarp prst="textNoShape">
              <a:avLst/>
            </a:prstTxWarp>
          </a:bodyPr>
          <a:lstStyle>
            <a:lvl1pPr algn="r" defTabSz="932281">
              <a:defRPr sz="1200">
                <a:latin typeface="Times New Roman" pitchFamily="-1" charset="0"/>
                <a:ea typeface="ＭＳ Ｐゴシック" pitchFamily="-1" charset="-128"/>
                <a:cs typeface="+mn-cs"/>
              </a:defRPr>
            </a:lvl1pPr>
          </a:lstStyle>
          <a:p>
            <a:pPr>
              <a:defRPr/>
            </a:pPr>
            <a:fld id="{B684E95F-F613-4AFE-82CD-A338148639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" charset="-128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 txBox="1">
            <a:spLocks noGrp="1" noChangeArrowheads="1"/>
          </p:cNvSpPr>
          <p:nvPr/>
        </p:nvSpPr>
        <p:spPr bwMode="auto">
          <a:xfrm>
            <a:off x="3885903" y="8830658"/>
            <a:ext cx="2972097" cy="46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48" tIns="46574" rIns="93148" bIns="46574" anchor="b"/>
          <a:lstStyle/>
          <a:p>
            <a:pPr algn="r" defTabSz="932281"/>
            <a:fld id="{B719BCD1-C772-4594-8CB1-11CD9FAFB012}" type="slidenum">
              <a:rPr lang="en-US" sz="1200">
                <a:latin typeface="Times New Roman" pitchFamily="18" charset="0"/>
              </a:rPr>
              <a:pPr algn="r" defTabSz="932281"/>
              <a:t>10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148" tIns="46574" rIns="93148" bIns="46574"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 txBox="1">
            <a:spLocks noGrp="1" noChangeArrowheads="1"/>
          </p:cNvSpPr>
          <p:nvPr/>
        </p:nvSpPr>
        <p:spPr bwMode="auto">
          <a:xfrm>
            <a:off x="3885903" y="8830658"/>
            <a:ext cx="2972097" cy="46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48" tIns="46574" rIns="93148" bIns="46574" anchor="b"/>
          <a:lstStyle/>
          <a:p>
            <a:pPr algn="r" defTabSz="932281"/>
            <a:fld id="{8DBDF11D-3B82-467A-96A0-41A133C57C14}" type="slidenum">
              <a:rPr lang="en-US" sz="1200">
                <a:latin typeface="Times New Roman" pitchFamily="18" charset="0"/>
              </a:rPr>
              <a:pPr algn="r" defTabSz="932281"/>
              <a:t>11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148" tIns="46574" rIns="93148" bIns="46574"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 txBox="1">
            <a:spLocks noGrp="1" noChangeArrowheads="1"/>
          </p:cNvSpPr>
          <p:nvPr/>
        </p:nvSpPr>
        <p:spPr bwMode="auto">
          <a:xfrm>
            <a:off x="3885903" y="8830658"/>
            <a:ext cx="2972097" cy="46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48" tIns="46574" rIns="93148" bIns="46574" anchor="b"/>
          <a:lstStyle/>
          <a:p>
            <a:pPr algn="r" defTabSz="932281"/>
            <a:fld id="{A8EE9024-B8E5-4C14-8D39-DD5DC9E71B60}" type="slidenum">
              <a:rPr lang="en-US" sz="1200">
                <a:latin typeface="Times New Roman" pitchFamily="18" charset="0"/>
              </a:rPr>
              <a:pPr algn="r" defTabSz="932281"/>
              <a:t>12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148" tIns="46574" rIns="93148" bIns="46574"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 txBox="1">
            <a:spLocks noGrp="1" noChangeArrowheads="1"/>
          </p:cNvSpPr>
          <p:nvPr/>
        </p:nvSpPr>
        <p:spPr bwMode="auto">
          <a:xfrm>
            <a:off x="3885903" y="8830658"/>
            <a:ext cx="2972097" cy="46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48" tIns="46574" rIns="93148" bIns="46574" anchor="b"/>
          <a:lstStyle/>
          <a:p>
            <a:pPr algn="r" defTabSz="932281"/>
            <a:fld id="{21148676-99CD-4EA3-BCEA-BA090F7BA913}" type="slidenum">
              <a:rPr lang="en-US" sz="1200">
                <a:latin typeface="Times New Roman" pitchFamily="18" charset="0"/>
              </a:rPr>
              <a:pPr algn="r" defTabSz="932281"/>
              <a:t>13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148" tIns="46574" rIns="93148" bIns="46574"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 txBox="1">
            <a:spLocks noGrp="1" noChangeArrowheads="1"/>
          </p:cNvSpPr>
          <p:nvPr/>
        </p:nvSpPr>
        <p:spPr bwMode="auto">
          <a:xfrm>
            <a:off x="3885903" y="8830658"/>
            <a:ext cx="2972097" cy="46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48" tIns="46574" rIns="93148" bIns="46574" anchor="b"/>
          <a:lstStyle/>
          <a:p>
            <a:pPr algn="r" defTabSz="932281"/>
            <a:fld id="{6F74F1D7-6F34-4374-9AA4-F5DFF89D676D}" type="slidenum">
              <a:rPr lang="en-US" sz="1200">
                <a:latin typeface="Times New Roman" pitchFamily="18" charset="0"/>
              </a:rPr>
              <a:pPr algn="r" defTabSz="932281"/>
              <a:t>14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148" tIns="46574" rIns="93148" bIns="46574"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 txBox="1">
            <a:spLocks noGrp="1" noChangeArrowheads="1"/>
          </p:cNvSpPr>
          <p:nvPr/>
        </p:nvSpPr>
        <p:spPr bwMode="auto">
          <a:xfrm>
            <a:off x="3885903" y="8830658"/>
            <a:ext cx="2972097" cy="46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48" tIns="46574" rIns="93148" bIns="46574" anchor="b"/>
          <a:lstStyle/>
          <a:p>
            <a:pPr algn="r" defTabSz="932281"/>
            <a:fld id="{CDBD3656-C6D7-4C2E-A4E7-A4459AD59361}" type="slidenum">
              <a:rPr lang="en-US" sz="1200">
                <a:latin typeface="Times New Roman" pitchFamily="18" charset="0"/>
              </a:rPr>
              <a:pPr algn="r" defTabSz="932281"/>
              <a:t>15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148" tIns="46574" rIns="93148" bIns="46574"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 txBox="1">
            <a:spLocks noGrp="1" noChangeArrowheads="1"/>
          </p:cNvSpPr>
          <p:nvPr/>
        </p:nvSpPr>
        <p:spPr bwMode="auto">
          <a:xfrm>
            <a:off x="3885903" y="8830658"/>
            <a:ext cx="2972097" cy="46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48" tIns="46574" rIns="93148" bIns="46574" anchor="b"/>
          <a:lstStyle/>
          <a:p>
            <a:pPr algn="r" defTabSz="932281"/>
            <a:fld id="{CDBD3656-C6D7-4C2E-A4E7-A4459AD59361}" type="slidenum">
              <a:rPr lang="en-US" sz="1200">
                <a:latin typeface="Times New Roman" pitchFamily="18" charset="0"/>
              </a:rPr>
              <a:pPr algn="r" defTabSz="932281"/>
              <a:t>16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148" tIns="46574" rIns="93148" bIns="46574"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 txBox="1">
            <a:spLocks noGrp="1" noChangeArrowheads="1"/>
          </p:cNvSpPr>
          <p:nvPr/>
        </p:nvSpPr>
        <p:spPr bwMode="auto">
          <a:xfrm>
            <a:off x="3885903" y="8830658"/>
            <a:ext cx="2972097" cy="46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48" tIns="46574" rIns="93148" bIns="46574" anchor="b"/>
          <a:lstStyle/>
          <a:p>
            <a:pPr algn="r" defTabSz="932281"/>
            <a:fld id="{721FAB92-3116-4300-A4CD-061B705D7D54}" type="slidenum">
              <a:rPr lang="en-US" sz="1200">
                <a:latin typeface="Times New Roman" pitchFamily="18" charset="0"/>
              </a:rPr>
              <a:pPr algn="r" defTabSz="932281"/>
              <a:t>17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148" tIns="46574" rIns="93148" bIns="46574"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 txBox="1">
            <a:spLocks noGrp="1" noChangeArrowheads="1"/>
          </p:cNvSpPr>
          <p:nvPr/>
        </p:nvSpPr>
        <p:spPr bwMode="auto">
          <a:xfrm>
            <a:off x="3885903" y="8830658"/>
            <a:ext cx="2972097" cy="46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48" tIns="46574" rIns="93148" bIns="46574" anchor="b"/>
          <a:lstStyle/>
          <a:p>
            <a:pPr algn="r" defTabSz="932281"/>
            <a:fld id="{C6922B87-1579-45D5-AFF1-69BD314CA7E7}" type="slidenum">
              <a:rPr lang="en-US" sz="1200">
                <a:latin typeface="Times New Roman" pitchFamily="18" charset="0"/>
              </a:rPr>
              <a:pPr algn="r" defTabSz="932281"/>
              <a:t>2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148" tIns="46574" rIns="93148" bIns="46574"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 txBox="1">
            <a:spLocks noGrp="1" noChangeArrowheads="1"/>
          </p:cNvSpPr>
          <p:nvPr/>
        </p:nvSpPr>
        <p:spPr bwMode="auto">
          <a:xfrm>
            <a:off x="3885903" y="8830658"/>
            <a:ext cx="2972097" cy="46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48" tIns="46574" rIns="93148" bIns="46574" anchor="b"/>
          <a:lstStyle/>
          <a:p>
            <a:pPr algn="r" defTabSz="932281"/>
            <a:fld id="{8E6498BA-5F80-4EA3-AA5B-3496C14ECCBE}" type="slidenum">
              <a:rPr lang="en-US" sz="1200">
                <a:latin typeface="Times New Roman" pitchFamily="18" charset="0"/>
              </a:rPr>
              <a:pPr algn="r" defTabSz="932281"/>
              <a:t>3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148" tIns="46574" rIns="93148" bIns="46574"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 txBox="1">
            <a:spLocks noGrp="1" noChangeArrowheads="1"/>
          </p:cNvSpPr>
          <p:nvPr/>
        </p:nvSpPr>
        <p:spPr bwMode="auto">
          <a:xfrm>
            <a:off x="3885903" y="8830658"/>
            <a:ext cx="2972097" cy="46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48" tIns="46574" rIns="93148" bIns="46574" anchor="b"/>
          <a:lstStyle/>
          <a:p>
            <a:pPr algn="r" defTabSz="932281"/>
            <a:fld id="{ACB6F2E9-8377-4D56-A0FD-3D2B7B984C1F}" type="slidenum">
              <a:rPr lang="en-US" sz="1200">
                <a:latin typeface="Times New Roman" pitchFamily="18" charset="0"/>
              </a:rPr>
              <a:pPr algn="r" defTabSz="932281"/>
              <a:t>4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148" tIns="46574" rIns="93148" bIns="46574"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 txBox="1">
            <a:spLocks noGrp="1" noChangeArrowheads="1"/>
          </p:cNvSpPr>
          <p:nvPr/>
        </p:nvSpPr>
        <p:spPr bwMode="auto">
          <a:xfrm>
            <a:off x="3885903" y="8830658"/>
            <a:ext cx="2972097" cy="46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48" tIns="46574" rIns="93148" bIns="46574" anchor="b"/>
          <a:lstStyle/>
          <a:p>
            <a:pPr algn="r" defTabSz="932281"/>
            <a:fld id="{8C54AB59-FCD6-45EF-91D5-CAF4DC776D31}" type="slidenum">
              <a:rPr lang="en-US" sz="1200">
                <a:latin typeface="Times New Roman" pitchFamily="18" charset="0"/>
              </a:rPr>
              <a:pPr algn="r" defTabSz="932281"/>
              <a:t>5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148" tIns="46574" rIns="93148" bIns="46574"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 txBox="1">
            <a:spLocks noGrp="1" noChangeArrowheads="1"/>
          </p:cNvSpPr>
          <p:nvPr/>
        </p:nvSpPr>
        <p:spPr bwMode="auto">
          <a:xfrm>
            <a:off x="3885903" y="8830658"/>
            <a:ext cx="2972097" cy="46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48" tIns="46574" rIns="93148" bIns="46574" anchor="b"/>
          <a:lstStyle/>
          <a:p>
            <a:pPr algn="r" defTabSz="932281"/>
            <a:fld id="{7C875F94-38B5-486D-82E0-A97C21312DA7}" type="slidenum">
              <a:rPr lang="en-US" sz="1200">
                <a:latin typeface="Times New Roman" pitchFamily="18" charset="0"/>
              </a:rPr>
              <a:pPr algn="r" defTabSz="932281"/>
              <a:t>6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148" tIns="46574" rIns="93148" bIns="46574"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 txBox="1">
            <a:spLocks noGrp="1" noChangeArrowheads="1"/>
          </p:cNvSpPr>
          <p:nvPr/>
        </p:nvSpPr>
        <p:spPr bwMode="auto">
          <a:xfrm>
            <a:off x="3885903" y="8830658"/>
            <a:ext cx="2972097" cy="46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48" tIns="46574" rIns="93148" bIns="46574" anchor="b"/>
          <a:lstStyle/>
          <a:p>
            <a:pPr algn="r" defTabSz="932281"/>
            <a:fld id="{14CA9520-2F45-4E25-A0CF-A83B6F0658D3}" type="slidenum">
              <a:rPr lang="en-US" sz="1200">
                <a:latin typeface="Times New Roman" pitchFamily="18" charset="0"/>
              </a:rPr>
              <a:pPr algn="r" defTabSz="932281"/>
              <a:t>7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148" tIns="46574" rIns="93148" bIns="46574"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 txBox="1">
            <a:spLocks noGrp="1" noChangeArrowheads="1"/>
          </p:cNvSpPr>
          <p:nvPr/>
        </p:nvSpPr>
        <p:spPr bwMode="auto">
          <a:xfrm>
            <a:off x="3885903" y="8830658"/>
            <a:ext cx="2972097" cy="46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48" tIns="46574" rIns="93148" bIns="46574" anchor="b"/>
          <a:lstStyle/>
          <a:p>
            <a:pPr algn="r" defTabSz="932281"/>
            <a:fld id="{2D1B6036-132A-4F55-B3FA-4A69B93513FE}" type="slidenum">
              <a:rPr lang="en-US" sz="1200">
                <a:latin typeface="Times New Roman" pitchFamily="18" charset="0"/>
              </a:rPr>
              <a:pPr algn="r" defTabSz="932281"/>
              <a:t>8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148" tIns="46574" rIns="93148" bIns="46574"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 txBox="1">
            <a:spLocks noGrp="1" noChangeArrowheads="1"/>
          </p:cNvSpPr>
          <p:nvPr/>
        </p:nvSpPr>
        <p:spPr bwMode="auto">
          <a:xfrm>
            <a:off x="3885903" y="8830658"/>
            <a:ext cx="2972097" cy="46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48" tIns="46574" rIns="93148" bIns="46574" anchor="b"/>
          <a:lstStyle/>
          <a:p>
            <a:pPr algn="r" defTabSz="932281"/>
            <a:fld id="{49860720-D7CE-4911-B9CB-BB35666547B2}" type="slidenum">
              <a:rPr lang="en-US" sz="1200">
                <a:latin typeface="Times New Roman" pitchFamily="18" charset="0"/>
              </a:rPr>
              <a:pPr algn="r" defTabSz="932281"/>
              <a:t>9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148" tIns="46574" rIns="93148" bIns="46574"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5FF6A-1A69-443B-A3B6-1B3910C5E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DC0AB-610A-41F9-A594-D0202CEA3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C2A5E-603F-490B-977A-58DA3CE96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AA2E4-E6C0-41DB-8032-908E17B33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0DE94-967A-49EE-991F-800D302A6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90965-F707-4967-B0C5-760CDD2A2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1284C-D0C5-42E7-8148-527D0C8251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4881F-CC11-4B70-A0C6-CEC793AA0B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CE943-EEF6-488D-AEA7-DA12AB528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A53D4-C4B3-47CE-930E-33C5561CE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D8E55-6A8F-47EB-8987-F728C4BBB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pitchFamily="-1" charset="-128"/>
                <a:cs typeface="+mn-cs"/>
              </a:defRPr>
            </a:lvl1pPr>
          </a:lstStyle>
          <a:p>
            <a:pPr>
              <a:defRPr/>
            </a:pPr>
            <a:fld id="{5F732CA2-5EAC-47BA-866D-A50F9E97A6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1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wm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hyperlink" Target="http://www.fos.ru/geography/image/7613/image002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257800" y="5334000"/>
            <a:ext cx="30480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www.gemsys.ca</a:t>
            </a:r>
            <a:endParaRPr lang="en-US" sz="2800" dirty="0">
              <a:solidFill>
                <a:srgbClr val="FF0000"/>
              </a:solidFill>
            </a:endParaRPr>
          </a:p>
          <a:p>
            <a:pPr algn="ctr"/>
            <a:r>
              <a:rPr lang="en-US" sz="2000" dirty="0" smtClean="0"/>
              <a:t>mike.wilson@gemsys.ca</a:t>
            </a:r>
            <a:endParaRPr lang="en-US" sz="2000" dirty="0"/>
          </a:p>
          <a:p>
            <a:endParaRPr lang="en-US" dirty="0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00200" y="685800"/>
            <a:ext cx="6324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Segoe UI" pitchFamily="34" charset="0"/>
              </a:rPr>
              <a:t>GEM Advanced </a:t>
            </a:r>
            <a:r>
              <a:rPr lang="en-US" sz="2800" b="1" dirty="0" smtClean="0">
                <a:solidFill>
                  <a:srgbClr val="C00000"/>
                </a:solidFill>
                <a:latin typeface="Segoe UI" pitchFamily="34" charset="0"/>
              </a:rPr>
              <a:t>Magnetometers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Segoe UI" pitchFamily="34" charset="0"/>
              </a:rPr>
              <a:t>Company Presentation</a:t>
            </a:r>
            <a:endParaRPr lang="en-US" b="1" dirty="0">
              <a:solidFill>
                <a:srgbClr val="C00000"/>
              </a:solidFill>
              <a:latin typeface="Segoe UI" pitchFamily="34" charset="0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533400" y="3352801"/>
            <a:ext cx="8458200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dirty="0" smtClean="0">
              <a:latin typeface="Arial" charset="0"/>
            </a:endParaRPr>
          </a:p>
          <a:p>
            <a:endParaRPr lang="ru-RU" dirty="0">
              <a:latin typeface="Arial" charset="0"/>
            </a:endParaRPr>
          </a:p>
          <a:p>
            <a:pPr algn="just"/>
            <a:r>
              <a:rPr lang="en-US" dirty="0">
                <a:latin typeface="Arial" charset="0"/>
              </a:rPr>
              <a:t>     </a:t>
            </a:r>
            <a:r>
              <a:rPr lang="en-US" dirty="0" smtClean="0">
                <a:latin typeface="Arial" charset="0"/>
              </a:rPr>
              <a:t> </a:t>
            </a:r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r>
              <a:rPr lang="en-US" b="1" dirty="0">
                <a:latin typeface="Arial" charset="0"/>
              </a:rPr>
              <a:t>     </a:t>
            </a:r>
            <a:r>
              <a:rPr lang="en-US" b="1" dirty="0" smtClean="0">
                <a:latin typeface="Arial" charset="0"/>
              </a:rPr>
              <a:t>   Taiwan, 2012</a:t>
            </a:r>
            <a:endParaRPr lang="en-US" b="1" dirty="0">
              <a:latin typeface="Arial" charset="0"/>
            </a:endParaRPr>
          </a:p>
          <a:p>
            <a:endParaRPr lang="en-US" sz="1800" b="1" dirty="0">
              <a:latin typeface="Arial" charset="0"/>
            </a:endParaRPr>
          </a:p>
          <a:p>
            <a:r>
              <a:rPr lang="en-US" sz="1800" b="1" dirty="0">
                <a:latin typeface="Arial" charset="0"/>
              </a:rPr>
              <a:t>     </a:t>
            </a:r>
            <a:r>
              <a:rPr lang="en-US" sz="1800" b="1" dirty="0" smtClean="0">
                <a:latin typeface="Arial" charset="0"/>
              </a:rPr>
              <a:t>    </a:t>
            </a:r>
            <a:r>
              <a:rPr lang="en-US" b="1" dirty="0" smtClean="0">
                <a:latin typeface="Arial" charset="0"/>
              </a:rPr>
              <a:t>Michael Wilson</a:t>
            </a:r>
            <a:endParaRPr lang="en-US" b="1" dirty="0">
              <a:latin typeface="Arial" charset="0"/>
            </a:endParaRPr>
          </a:p>
          <a:p>
            <a:r>
              <a:rPr lang="en-US" b="1" dirty="0">
                <a:latin typeface="Arial" charset="0"/>
              </a:rPr>
              <a:t>  </a:t>
            </a:r>
            <a:r>
              <a:rPr lang="en-US" b="1" dirty="0" smtClean="0">
                <a:latin typeface="Arial" charset="0"/>
              </a:rPr>
              <a:t>Director, Production</a:t>
            </a:r>
            <a:endParaRPr lang="en-US" b="1" dirty="0">
              <a:latin typeface="Arial" charset="0"/>
            </a:endParaRPr>
          </a:p>
          <a:p>
            <a:endParaRPr lang="en-US" b="1" dirty="0">
              <a:latin typeface="Arial" charset="0"/>
            </a:endParaRPr>
          </a:p>
          <a:p>
            <a:r>
              <a:rPr lang="en-US" sz="3600" dirty="0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828800" y="762000"/>
            <a:ext cx="6172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Arial" charset="0"/>
              </a:rPr>
              <a:t>GEM Systems’ Equipment</a:t>
            </a:r>
            <a:endParaRPr lang="en-US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4819" name="Rectangle 8"/>
          <p:cNvSpPr>
            <a:spLocks noChangeArrowheads="1"/>
          </p:cNvSpPr>
          <p:nvPr/>
        </p:nvSpPr>
        <p:spPr bwMode="auto">
          <a:xfrm>
            <a:off x="914400" y="1828800"/>
            <a:ext cx="23358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ru-RU" dirty="0"/>
              <a:t> </a:t>
            </a:r>
            <a:r>
              <a:rPr lang="en-US" b="1" dirty="0"/>
              <a:t>Archaeology</a:t>
            </a:r>
          </a:p>
        </p:txBody>
      </p:sp>
      <p:pic>
        <p:nvPicPr>
          <p:cNvPr id="34820" name="Picture 10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438400"/>
            <a:ext cx="236220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2209800"/>
            <a:ext cx="5562600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Box 10"/>
          <p:cNvSpPr txBox="1">
            <a:spLocks noChangeArrowheads="1"/>
          </p:cNvSpPr>
          <p:nvPr/>
        </p:nvSpPr>
        <p:spPr bwMode="auto">
          <a:xfrm flipH="1">
            <a:off x="304800" y="5105400"/>
            <a:ext cx="29718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Arial" charset="0"/>
              </a:rPr>
              <a:t>Egypt</a:t>
            </a:r>
            <a:r>
              <a:rPr lang="ru-RU" sz="2000">
                <a:latin typeface="Arial" charset="0"/>
              </a:rPr>
              <a:t>.</a:t>
            </a:r>
          </a:p>
          <a:p>
            <a:r>
              <a:rPr lang="en-US" sz="2000">
                <a:latin typeface="Arial" charset="0"/>
              </a:rPr>
              <a:t>Archaeologist Tatiana Smekalova</a:t>
            </a:r>
          </a:p>
          <a:p>
            <a:endParaRPr lang="en-US" sz="2000"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1828800" y="990600"/>
            <a:ext cx="563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GEM Systems’ Equipment</a:t>
            </a: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304800" y="1752600"/>
            <a:ext cx="82296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/>
              <a:t> </a:t>
            </a:r>
            <a:r>
              <a:rPr lang="en-US"/>
              <a:t>Airborne and ground systems</a:t>
            </a:r>
            <a:r>
              <a:rPr lang="ru-RU"/>
              <a:t> (</a:t>
            </a:r>
            <a:r>
              <a:rPr lang="en-US"/>
              <a:t>mobile and stationary</a:t>
            </a:r>
            <a:r>
              <a:rPr lang="ru-RU"/>
              <a:t>): </a:t>
            </a:r>
            <a:endParaRPr lang="en-US"/>
          </a:p>
          <a:p>
            <a:pPr>
              <a:buFontTx/>
              <a:buChar char="•"/>
            </a:pPr>
            <a:endParaRPr lang="ru-RU"/>
          </a:p>
          <a:p>
            <a:pPr>
              <a:buFontTx/>
              <a:buChar char="•"/>
            </a:pPr>
            <a:r>
              <a:rPr lang="en-US"/>
              <a:t> Proton magnetometers</a:t>
            </a:r>
            <a:r>
              <a:rPr lang="ru-RU"/>
              <a:t> /</a:t>
            </a:r>
          </a:p>
          <a:p>
            <a:r>
              <a:rPr lang="en-US"/>
              <a:t>gradiometers </a:t>
            </a:r>
          </a:p>
          <a:p>
            <a:endParaRPr lang="ru-RU"/>
          </a:p>
          <a:p>
            <a:pPr>
              <a:buFontTx/>
              <a:buChar char="•"/>
            </a:pPr>
            <a:r>
              <a:rPr lang="en-US"/>
              <a:t> Overhauser magnetometers</a:t>
            </a:r>
            <a:r>
              <a:rPr lang="ru-RU"/>
              <a:t> /</a:t>
            </a:r>
          </a:p>
          <a:p>
            <a:r>
              <a:rPr lang="en-US"/>
              <a:t>Gradiometers</a:t>
            </a:r>
          </a:p>
          <a:p>
            <a:endParaRPr lang="en-US"/>
          </a:p>
          <a:p>
            <a:pPr>
              <a:buFontTx/>
              <a:buChar char="•"/>
            </a:pPr>
            <a:r>
              <a:rPr lang="en-US"/>
              <a:t> Potassium magnetometers</a:t>
            </a:r>
            <a:r>
              <a:rPr lang="ru-RU"/>
              <a:t> /</a:t>
            </a:r>
          </a:p>
          <a:p>
            <a:r>
              <a:rPr lang="en-US"/>
              <a:t>gradiometers</a:t>
            </a:r>
          </a:p>
        </p:txBody>
      </p:sp>
      <p:pic>
        <p:nvPicPr>
          <p:cNvPr id="36870" name="Picture 8" descr="DSC00159"/>
          <p:cNvPicPr>
            <a:picLocks noChangeAspect="1" noChangeArrowheads="1"/>
          </p:cNvPicPr>
          <p:nvPr/>
        </p:nvPicPr>
        <p:blipFill>
          <a:blip r:embed="rId5" cstate="print"/>
          <a:srcRect l="10257" t="10257" r="25641"/>
          <a:stretch>
            <a:fillRect/>
          </a:stretch>
        </p:blipFill>
        <p:spPr bwMode="auto">
          <a:xfrm>
            <a:off x="4953000" y="4648200"/>
            <a:ext cx="1905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6866" name="Object 7"/>
          <p:cNvGraphicFramePr>
            <a:graphicFrameLocks noChangeAspect="1"/>
          </p:cNvGraphicFramePr>
          <p:nvPr/>
        </p:nvGraphicFramePr>
        <p:xfrm>
          <a:off x="6477000" y="2362200"/>
          <a:ext cx="2362200" cy="2895600"/>
        </p:xfrm>
        <a:graphic>
          <a:graphicData uri="http://schemas.openxmlformats.org/presentationml/2006/ole">
            <p:oleObj spid="_x0000_s36866" name="Photo Editor Photo" r:id="rId6" imgW="9307224" imgH="12409524" progId="MSPhotoEd.3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685800" y="990600"/>
            <a:ext cx="8229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GEM Systems’ Equipment</a:t>
            </a:r>
            <a:r>
              <a:rPr lang="en-CA" b="1">
                <a:solidFill>
                  <a:srgbClr val="C00000"/>
                </a:solidFill>
              </a:rPr>
              <a:t>.</a:t>
            </a:r>
            <a:endParaRPr lang="ru-RU" b="1">
              <a:solidFill>
                <a:srgbClr val="C00000"/>
              </a:solidFill>
            </a:endParaRPr>
          </a:p>
          <a:p>
            <a:r>
              <a:rPr lang="en-US" b="1">
                <a:solidFill>
                  <a:srgbClr val="C00000"/>
                </a:solidFill>
              </a:rPr>
              <a:t>Walking Proton magnetometers / gradiometers</a:t>
            </a:r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2590800" y="2057400"/>
            <a:ext cx="54864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/>
              <a:t> </a:t>
            </a:r>
            <a:r>
              <a:rPr lang="en-US"/>
              <a:t>High sensitivity</a:t>
            </a:r>
            <a:r>
              <a:rPr lang="ru-RU"/>
              <a:t> 0</a:t>
            </a:r>
            <a:r>
              <a:rPr lang="en-US"/>
              <a:t>.15 nT @ 1 Hz</a:t>
            </a:r>
            <a:endParaRPr lang="ru-RU"/>
          </a:p>
          <a:p>
            <a:pPr>
              <a:buFontTx/>
              <a:buChar char="•"/>
            </a:pPr>
            <a:endParaRPr lang="ru-RU"/>
          </a:p>
          <a:p>
            <a:pPr>
              <a:buFontTx/>
              <a:buChar char="•"/>
            </a:pPr>
            <a:r>
              <a:rPr lang="ru-RU"/>
              <a:t> </a:t>
            </a:r>
            <a:r>
              <a:rPr lang="en-US"/>
              <a:t>Memory</a:t>
            </a:r>
            <a:r>
              <a:rPr lang="ru-RU"/>
              <a:t> </a:t>
            </a:r>
            <a:r>
              <a:rPr lang="en-US"/>
              <a:t>for 5 million readings</a:t>
            </a:r>
            <a:endParaRPr lang="ru-RU"/>
          </a:p>
          <a:p>
            <a:pPr>
              <a:buFontTx/>
              <a:buChar char="•"/>
            </a:pPr>
            <a:endParaRPr lang="ru-RU"/>
          </a:p>
          <a:p>
            <a:pPr>
              <a:buFontTx/>
              <a:buChar char="•"/>
            </a:pPr>
            <a:r>
              <a:rPr lang="ru-RU"/>
              <a:t> </a:t>
            </a:r>
            <a:r>
              <a:rPr lang="en-US"/>
              <a:t>Programmable base station</a:t>
            </a:r>
            <a:r>
              <a:rPr lang="ru-RU"/>
              <a:t> (</a:t>
            </a:r>
            <a:r>
              <a:rPr lang="en-US"/>
              <a:t>Daily and Flexible scheduling</a:t>
            </a:r>
            <a:r>
              <a:rPr lang="ru-RU"/>
              <a:t>; </a:t>
            </a:r>
            <a:r>
              <a:rPr lang="en-US"/>
              <a:t>Immediate start mode</a:t>
            </a:r>
            <a:r>
              <a:rPr lang="ru-RU"/>
              <a:t>)</a:t>
            </a:r>
          </a:p>
          <a:p>
            <a:pPr>
              <a:buFontTx/>
              <a:buChar char="•"/>
            </a:pPr>
            <a:endParaRPr lang="ru-RU"/>
          </a:p>
        </p:txBody>
      </p:sp>
      <p:pic>
        <p:nvPicPr>
          <p:cNvPr id="14340" name="Picture 3" descr="Fast Times Mike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4267200"/>
            <a:ext cx="1523999" cy="2374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86000"/>
            <a:ext cx="2248629" cy="3990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CIMG1062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209800"/>
            <a:ext cx="2928938" cy="3905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63" name="Text Box 2"/>
          <p:cNvSpPr txBox="1">
            <a:spLocks noChangeArrowheads="1"/>
          </p:cNvSpPr>
          <p:nvPr/>
        </p:nvSpPr>
        <p:spPr bwMode="auto">
          <a:xfrm>
            <a:off x="1524000" y="914400"/>
            <a:ext cx="7620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GEM Systems’ Equipment</a:t>
            </a:r>
            <a:r>
              <a:rPr lang="en-CA" b="1">
                <a:solidFill>
                  <a:srgbClr val="C00000"/>
                </a:solidFill>
              </a:rPr>
              <a:t>.</a:t>
            </a:r>
            <a:r>
              <a:rPr lang="ru-RU" b="1">
                <a:solidFill>
                  <a:srgbClr val="C00000"/>
                </a:solidFill>
              </a:rPr>
              <a:t> </a:t>
            </a:r>
            <a:r>
              <a:rPr lang="en-US" b="1">
                <a:solidFill>
                  <a:srgbClr val="C00000"/>
                </a:solidFill>
              </a:rPr>
              <a:t>Overhauser magnetometers / gradiometers</a:t>
            </a:r>
          </a:p>
        </p:txBody>
      </p:sp>
      <p:sp>
        <p:nvSpPr>
          <p:cNvPr id="40964" name="Rectangle 6"/>
          <p:cNvSpPr>
            <a:spLocks noChangeArrowheads="1"/>
          </p:cNvSpPr>
          <p:nvPr/>
        </p:nvSpPr>
        <p:spPr bwMode="auto">
          <a:xfrm>
            <a:off x="3429000" y="2232025"/>
            <a:ext cx="5715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The new technology provides :</a:t>
            </a:r>
          </a:p>
          <a:p>
            <a:endParaRPr lang="en-US"/>
          </a:p>
          <a:p>
            <a:pPr>
              <a:buFontTx/>
              <a:buChar char="•"/>
            </a:pPr>
            <a:r>
              <a:rPr lang="en-US"/>
              <a:t> 0.022 nT @ 1 Hz sensitivity</a:t>
            </a:r>
          </a:p>
          <a:p>
            <a:pPr>
              <a:buFontTx/>
              <a:buChar char="•"/>
            </a:pPr>
            <a:r>
              <a:rPr lang="en-US"/>
              <a:t> High gradient tolerance</a:t>
            </a:r>
          </a:p>
          <a:p>
            <a:pPr>
              <a:buFontTx/>
              <a:buChar char="•"/>
            </a:pPr>
            <a:r>
              <a:rPr lang="en-US"/>
              <a:t> Minimum heading errors</a:t>
            </a:r>
          </a:p>
          <a:p>
            <a:pPr>
              <a:buFontTx/>
              <a:buChar char="•"/>
            </a:pPr>
            <a:r>
              <a:rPr lang="en-US"/>
              <a:t> “Clean” geophysical signal</a:t>
            </a:r>
          </a:p>
          <a:p>
            <a:pPr>
              <a:buFontTx/>
              <a:buChar char="•"/>
            </a:pPr>
            <a:r>
              <a:rPr lang="en-US"/>
              <a:t> Ultra-fast operation</a:t>
            </a:r>
          </a:p>
          <a:p>
            <a:pPr>
              <a:buFontTx/>
              <a:buChar char="•"/>
            </a:pPr>
            <a:r>
              <a:rPr lang="en-US"/>
              <a:t> High absolute accuracy</a:t>
            </a:r>
          </a:p>
          <a:p>
            <a:pPr>
              <a:buFontTx/>
              <a:buChar char="•"/>
            </a:pPr>
            <a:r>
              <a:rPr lang="en-US"/>
              <a:t> Ability to combine magnetometer / gradiometer / VLF / GPS positioning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762000" y="914400"/>
            <a:ext cx="7620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GSMP-35 Version 8.0 Potassium Magnetometers / Gradiometers for Ground Exploration</a:t>
            </a:r>
          </a:p>
        </p:txBody>
      </p:sp>
      <p:sp>
        <p:nvSpPr>
          <p:cNvPr id="43011" name="Rectangle 7"/>
          <p:cNvSpPr>
            <a:spLocks noChangeArrowheads="1"/>
          </p:cNvSpPr>
          <p:nvPr/>
        </p:nvSpPr>
        <p:spPr bwMode="auto">
          <a:xfrm>
            <a:off x="228600" y="2303462"/>
            <a:ext cx="6934200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200" dirty="0" smtClean="0"/>
              <a:t>• </a:t>
            </a:r>
            <a:r>
              <a:rPr lang="en-US" sz="2200" dirty="0"/>
              <a:t>Highest sensitivity </a:t>
            </a:r>
            <a:r>
              <a:rPr lang="en-US" sz="2200" dirty="0" smtClean="0"/>
              <a:t>at </a:t>
            </a:r>
            <a:r>
              <a:rPr lang="en-US" sz="2200" dirty="0"/>
              <a:t>0.0005 </a:t>
            </a:r>
            <a:r>
              <a:rPr lang="en-US" sz="2200" dirty="0" err="1"/>
              <a:t>nT</a:t>
            </a:r>
            <a:r>
              <a:rPr lang="en-US" sz="2200" dirty="0"/>
              <a:t> at 1 Hz</a:t>
            </a:r>
          </a:p>
          <a:p>
            <a:r>
              <a:rPr lang="en-US" sz="2200" dirty="0"/>
              <a:t>• Low power consumption up to 16 hours of continuous operation per charge</a:t>
            </a:r>
          </a:p>
          <a:p>
            <a:r>
              <a:rPr lang="en-US" sz="2200" dirty="0"/>
              <a:t>• Light weight and compact design</a:t>
            </a:r>
          </a:p>
          <a:p>
            <a:r>
              <a:rPr lang="en-US" sz="2200" dirty="0"/>
              <a:t>• Gradient tolerance </a:t>
            </a:r>
            <a:r>
              <a:rPr lang="en-US" sz="2200" dirty="0" smtClean="0"/>
              <a:t>35,000 </a:t>
            </a:r>
            <a:r>
              <a:rPr lang="en-US" sz="2200" dirty="0" err="1"/>
              <a:t>nT</a:t>
            </a:r>
            <a:r>
              <a:rPr lang="en-US" sz="2200" dirty="0"/>
              <a:t>/m</a:t>
            </a:r>
          </a:p>
          <a:p>
            <a:r>
              <a:rPr lang="en-US" sz="2200" dirty="0"/>
              <a:t>• Fast sampling up to 20 Hz; Ideal high resolution surveys</a:t>
            </a:r>
          </a:p>
          <a:p>
            <a:r>
              <a:rPr lang="en-US" sz="2200" dirty="0"/>
              <a:t>• Integrated backpack: convenience and high productivity</a:t>
            </a:r>
          </a:p>
          <a:p>
            <a:r>
              <a:rPr lang="en-US" sz="2200" dirty="0"/>
              <a:t>• Proven reliability based on 28 years of R&amp;D</a:t>
            </a:r>
          </a:p>
          <a:p>
            <a:pPr>
              <a:buFontTx/>
              <a:buChar char="•"/>
            </a:pPr>
            <a:endParaRPr lang="en-US" dirty="0"/>
          </a:p>
        </p:txBody>
      </p:sp>
      <p:pic>
        <p:nvPicPr>
          <p:cNvPr id="17412" name="Picture 12" descr="Copy of CIMG1586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010400" y="2514600"/>
            <a:ext cx="1823438" cy="3963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13" name="TextBox 6"/>
          <p:cNvSpPr txBox="1">
            <a:spLocks noChangeArrowheads="1"/>
          </p:cNvSpPr>
          <p:nvPr/>
        </p:nvSpPr>
        <p:spPr bwMode="auto">
          <a:xfrm>
            <a:off x="381000" y="1752600"/>
            <a:ext cx="845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en-US" dirty="0"/>
              <a:t>The best instrument for mapping of subtle geological signals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590800" y="1066800"/>
            <a:ext cx="5029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Global </a:t>
            </a:r>
            <a:r>
              <a:rPr lang="en-US" sz="2800" b="1" dirty="0" smtClean="0">
                <a:solidFill>
                  <a:srgbClr val="C00000"/>
                </a:solidFill>
              </a:rPr>
              <a:t>GPS Options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28600" y="1219200"/>
            <a:ext cx="8915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Enhanced </a:t>
            </a:r>
            <a:r>
              <a:rPr lang="en-US" dirty="0"/>
              <a:t>GPS positioning resolution</a:t>
            </a:r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 Standard GPS: </a:t>
            </a:r>
            <a:r>
              <a:rPr lang="en-US" dirty="0" smtClean="0"/>
              <a:t>&lt;0.7m</a:t>
            </a:r>
            <a:endParaRPr lang="en-US" dirty="0"/>
          </a:p>
          <a:p>
            <a:endParaRPr lang="en-US" dirty="0"/>
          </a:p>
          <a:p>
            <a:pPr>
              <a:buFontTx/>
              <a:buChar char="•"/>
            </a:pPr>
            <a:r>
              <a:rPr lang="en-US" dirty="0"/>
              <a:t> High resolution </a:t>
            </a:r>
            <a:r>
              <a:rPr lang="en-US" dirty="0" err="1"/>
              <a:t>CDGPS</a:t>
            </a:r>
            <a:r>
              <a:rPr lang="en-US" dirty="0"/>
              <a:t> Option:</a:t>
            </a:r>
          </a:p>
          <a:p>
            <a:r>
              <a:rPr lang="en-US" dirty="0" smtClean="0"/>
              <a:t>&lt;</a:t>
            </a:r>
            <a:r>
              <a:rPr lang="en-US" dirty="0"/>
              <a:t>0.6m </a:t>
            </a:r>
            <a:r>
              <a:rPr lang="en-US" dirty="0" err="1"/>
              <a:t>SBAS</a:t>
            </a:r>
            <a:r>
              <a:rPr lang="en-US" dirty="0"/>
              <a:t> </a:t>
            </a:r>
            <a:r>
              <a:rPr lang="en-US" sz="1800" dirty="0"/>
              <a:t>(</a:t>
            </a:r>
            <a:r>
              <a:rPr lang="en-US" sz="1800" dirty="0" err="1"/>
              <a:t>WAAS</a:t>
            </a:r>
            <a:r>
              <a:rPr lang="en-US" sz="1800" dirty="0"/>
              <a:t>, </a:t>
            </a:r>
            <a:r>
              <a:rPr lang="en-US" sz="1800" dirty="0" err="1"/>
              <a:t>EGNOS</a:t>
            </a:r>
            <a:r>
              <a:rPr lang="en-US" sz="1800" dirty="0"/>
              <a:t>, </a:t>
            </a:r>
            <a:r>
              <a:rPr lang="en-US" sz="1800" dirty="0" err="1"/>
              <a:t>MSAS</a:t>
            </a:r>
            <a:r>
              <a:rPr lang="en-US" sz="1800" dirty="0"/>
              <a:t>)</a:t>
            </a:r>
          </a:p>
          <a:p>
            <a:r>
              <a:rPr lang="en-US" dirty="0" smtClean="0"/>
              <a:t>&lt;0.6m </a:t>
            </a:r>
            <a:r>
              <a:rPr lang="en-US" dirty="0" err="1"/>
              <a:t>OmniStar</a:t>
            </a:r>
            <a:r>
              <a:rPr lang="en-US" dirty="0"/>
              <a:t> </a:t>
            </a:r>
            <a:r>
              <a:rPr lang="en-US" sz="1800" dirty="0"/>
              <a:t>(VBS2 subscription)</a:t>
            </a:r>
          </a:p>
        </p:txBody>
      </p:sp>
      <p:pic>
        <p:nvPicPr>
          <p:cNvPr id="6" name="Picture 5" descr="IMG_285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5400" y="4648200"/>
            <a:ext cx="1473200" cy="2209800"/>
          </a:xfrm>
          <a:prstGeom prst="rect">
            <a:avLst/>
          </a:prstGeom>
        </p:spPr>
      </p:pic>
      <p:pic>
        <p:nvPicPr>
          <p:cNvPr id="74754" name="Picture 2" descr="\\Gs-serv01\gs-corperate\Marketing\Web\Images New 2012\IMG_292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1905000"/>
            <a:ext cx="1708759" cy="4329112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4419600"/>
            <a:ext cx="4038600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Figure 1  second option SG 3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979863"/>
            <a:ext cx="4800600" cy="249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28800" y="838200"/>
            <a:ext cx="502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  Software </a:t>
            </a:r>
            <a:r>
              <a:rPr lang="en-US" sz="2800" b="1" dirty="0">
                <a:solidFill>
                  <a:srgbClr val="C00000"/>
                </a:solidFill>
              </a:rPr>
              <a:t>and Modeling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1676400"/>
            <a:ext cx="259080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04800" y="1676400"/>
            <a:ext cx="59436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End-to-End solution for:</a:t>
            </a:r>
          </a:p>
          <a:p>
            <a:endParaRPr lang="en-US" dirty="0"/>
          </a:p>
          <a:p>
            <a:pPr>
              <a:buFontTx/>
              <a:buChar char="•"/>
            </a:pPr>
            <a:r>
              <a:rPr lang="en-US" dirty="0" smtClean="0"/>
              <a:t> Transferring </a:t>
            </a:r>
            <a:r>
              <a:rPr lang="en-US" dirty="0"/>
              <a:t>data rapidly to PC</a:t>
            </a:r>
          </a:p>
          <a:p>
            <a:pPr>
              <a:buFontTx/>
              <a:buChar char="•"/>
            </a:pPr>
            <a:r>
              <a:rPr lang="en-US" dirty="0"/>
              <a:t> Applying diurnal corrections</a:t>
            </a:r>
          </a:p>
          <a:p>
            <a:pPr>
              <a:buFontTx/>
              <a:buChar char="•"/>
            </a:pPr>
            <a:r>
              <a:rPr lang="en-US" dirty="0"/>
              <a:t> Visualizing data in 1D, 2D and 3D for quick quality control (QC)</a:t>
            </a:r>
          </a:p>
          <a:p>
            <a:pPr>
              <a:buFontTx/>
              <a:buChar char="•"/>
            </a:pPr>
            <a:r>
              <a:rPr lang="en-US" dirty="0"/>
              <a:t> And first-level analysis</a:t>
            </a:r>
          </a:p>
          <a:p>
            <a:pPr>
              <a:buFontTx/>
              <a:buChar char="•"/>
            </a:pPr>
            <a:r>
              <a:rPr lang="en-US" dirty="0"/>
              <a:t> Modeling single or</a:t>
            </a:r>
          </a:p>
          <a:p>
            <a:r>
              <a:rPr lang="en-US" dirty="0"/>
              <a:t>multiple anomalies for</a:t>
            </a:r>
          </a:p>
          <a:p>
            <a:r>
              <a:rPr lang="en-US" dirty="0" smtClean="0"/>
              <a:t>Interpretation</a:t>
            </a:r>
            <a:endParaRPr lang="en-US" dirty="0"/>
          </a:p>
          <a:p>
            <a:pPr>
              <a:buFontTx/>
              <a:buChar char="•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76800" y="6400800"/>
            <a:ext cx="34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3D graph using </a:t>
            </a:r>
            <a:r>
              <a:rPr lang="en-US" sz="1600" dirty="0" err="1" smtClean="0"/>
              <a:t>Encom</a:t>
            </a:r>
            <a:r>
              <a:rPr lang="en-US" sz="1600" dirty="0" smtClean="0"/>
              <a:t> PA Explorer</a:t>
            </a:r>
            <a:endParaRPr lang="en-US" sz="16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2971800" y="9144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     Conclusion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1683" name="TextBox 3"/>
          <p:cNvSpPr txBox="1">
            <a:spLocks noChangeArrowheads="1"/>
          </p:cNvSpPr>
          <p:nvPr/>
        </p:nvSpPr>
        <p:spPr bwMode="auto">
          <a:xfrm>
            <a:off x="152400" y="1676400"/>
            <a:ext cx="8915400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/>
              <a:t> Magnetics represent one of the most </a:t>
            </a:r>
            <a:r>
              <a:rPr lang="en-US" sz="1600" b="1" dirty="0" smtClean="0"/>
              <a:t>effective</a:t>
            </a:r>
            <a:r>
              <a:rPr lang="en-US" sz="1600" dirty="0" smtClean="0"/>
              <a:t> exploration method globally outlining structure, geology and ore deposits. </a:t>
            </a:r>
          </a:p>
          <a:p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GEM continues to deliver systems around the world with results that have led to </a:t>
            </a:r>
            <a:r>
              <a:rPr lang="en-US" sz="1600" b="1" dirty="0" smtClean="0"/>
              <a:t>Discover Gold </a:t>
            </a:r>
            <a:r>
              <a:rPr lang="en-US" sz="1600" dirty="0" smtClean="0"/>
              <a:t>in South Africa, </a:t>
            </a:r>
            <a:r>
              <a:rPr lang="en-US" sz="1600" b="1" dirty="0" smtClean="0"/>
              <a:t>Diamonds</a:t>
            </a:r>
            <a:r>
              <a:rPr lang="en-US" sz="1600" dirty="0" smtClean="0"/>
              <a:t> in Canada, </a:t>
            </a:r>
            <a:r>
              <a:rPr lang="en-US" sz="1600" b="1" dirty="0" smtClean="0"/>
              <a:t>Cooper</a:t>
            </a:r>
            <a:r>
              <a:rPr lang="en-US" sz="1600" dirty="0" smtClean="0"/>
              <a:t> in Chile and more.</a:t>
            </a:r>
          </a:p>
          <a:p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GEM is a </a:t>
            </a:r>
            <a:r>
              <a:rPr lang="en-US" sz="1600" b="1" dirty="0" smtClean="0"/>
              <a:t>world leader </a:t>
            </a:r>
            <a:r>
              <a:rPr lang="en-US" sz="1600" dirty="0" smtClean="0"/>
              <a:t>in supplying the most advanced magnetometers, reliable, easy-to-use and accurate for projects in many different environments. Ground, Airborne and Base station units are available with the highest data quality and specifications in the market.</a:t>
            </a:r>
          </a:p>
          <a:p>
            <a:endParaRPr lang="en-US" sz="1600" dirty="0" smtClean="0"/>
          </a:p>
          <a:p>
            <a:r>
              <a:rPr lang="en-US" sz="1600" dirty="0" smtClean="0"/>
              <a:t>We offer proven results world wide. </a:t>
            </a:r>
          </a:p>
          <a:p>
            <a:endParaRPr lang="en-US" sz="1600" dirty="0" smtClean="0"/>
          </a:p>
          <a:p>
            <a:r>
              <a:rPr lang="en-US" sz="1600" b="1" dirty="0" smtClean="0"/>
              <a:t>Highest Sensitivity and Clean Data: </a:t>
            </a:r>
          </a:p>
          <a:p>
            <a:r>
              <a:rPr lang="en-US" sz="1600" b="1" dirty="0" smtClean="0"/>
              <a:t>-GSMP-35 Potassium Magnetometer 0.0005 </a:t>
            </a:r>
            <a:r>
              <a:rPr lang="en-US" sz="1600" b="1" dirty="0" err="1" smtClean="0"/>
              <a:t>nT</a:t>
            </a:r>
            <a:r>
              <a:rPr lang="en-US" sz="1600" b="1" dirty="0" smtClean="0"/>
              <a:t> </a:t>
            </a:r>
          </a:p>
          <a:p>
            <a:r>
              <a:rPr lang="en-US" sz="1600" b="1" dirty="0" smtClean="0"/>
              <a:t>-GSM-19W </a:t>
            </a:r>
            <a:r>
              <a:rPr lang="en-US" sz="1600" b="1" dirty="0" err="1" smtClean="0"/>
              <a:t>Overhauser</a:t>
            </a:r>
            <a:r>
              <a:rPr lang="en-US" sz="1600" b="1" dirty="0" smtClean="0"/>
              <a:t> Walking Magnetometer 0.022 </a:t>
            </a:r>
            <a:r>
              <a:rPr lang="en-US" sz="1600" b="1" dirty="0" err="1" smtClean="0"/>
              <a:t>nT</a:t>
            </a:r>
            <a:endParaRPr lang="en-US" sz="1600" b="1" dirty="0"/>
          </a:p>
          <a:p>
            <a:endParaRPr lang="en-US" sz="1400" dirty="0"/>
          </a:p>
        </p:txBody>
      </p:sp>
      <p:pic>
        <p:nvPicPr>
          <p:cNvPr id="22532" name="Picture 2" descr="C:\Users\paco\Documents\IMAGES MY DOCS\Airborne Images\Aeroquest Tri-Directional NFLD\IMG_12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4191000"/>
            <a:ext cx="180975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71686" name="Rectangle 7"/>
          <p:cNvSpPr>
            <a:spLocks noChangeArrowheads="1"/>
          </p:cNvSpPr>
          <p:nvPr/>
        </p:nvSpPr>
        <p:spPr bwMode="auto">
          <a:xfrm>
            <a:off x="457200" y="5867400"/>
            <a:ext cx="6400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/>
              <a:t>GEM Changing the Nature of Surveying</a:t>
            </a:r>
            <a:endParaRPr lang="en-US" b="1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5"/>
          <p:cNvSpPr txBox="1">
            <a:spLocks noChangeArrowheads="1"/>
          </p:cNvSpPr>
          <p:nvPr/>
        </p:nvSpPr>
        <p:spPr bwMode="auto">
          <a:xfrm>
            <a:off x="1889125" y="5675313"/>
            <a:ext cx="4283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CA" sz="1800">
              <a:latin typeface="Arial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505200" y="57912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    Thank You!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7"/>
          <p:cNvSpPr>
            <a:spLocks noChangeArrowheads="1"/>
          </p:cNvSpPr>
          <p:nvPr/>
        </p:nvSpPr>
        <p:spPr bwMode="auto">
          <a:xfrm>
            <a:off x="609600" y="1752600"/>
            <a:ext cx="80772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ru-RU" dirty="0"/>
              <a:t> </a:t>
            </a:r>
            <a:r>
              <a:rPr lang="en-US" b="1" dirty="0" smtClean="0"/>
              <a:t>World leader </a:t>
            </a:r>
            <a:r>
              <a:rPr lang="en-US" dirty="0" smtClean="0"/>
              <a:t>in </a:t>
            </a:r>
            <a:r>
              <a:rPr lang="en-US" dirty="0"/>
              <a:t>develop and produce geophysical equipment for mineral </a:t>
            </a:r>
            <a:r>
              <a:rPr lang="en-US" dirty="0" smtClean="0"/>
              <a:t>exploration, focused </a:t>
            </a:r>
            <a:r>
              <a:rPr lang="en-US" b="1" dirty="0" smtClean="0"/>
              <a:t>exclusively</a:t>
            </a:r>
            <a:r>
              <a:rPr lang="en-US" dirty="0" smtClean="0"/>
              <a:t> on magnetic technologies (scalar quantum systems)</a:t>
            </a:r>
            <a:endParaRPr lang="en-US" dirty="0"/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ru-RU" dirty="0"/>
              <a:t> </a:t>
            </a:r>
            <a:r>
              <a:rPr lang="en-US" dirty="0"/>
              <a:t>The company has been created in 1980</a:t>
            </a:r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ru-RU" dirty="0"/>
              <a:t> </a:t>
            </a:r>
            <a:r>
              <a:rPr lang="en-US" dirty="0"/>
              <a:t>The headquarter and production line are located in Ontario, Canada</a:t>
            </a:r>
            <a:endParaRPr lang="ru-RU" dirty="0"/>
          </a:p>
          <a:p>
            <a:pPr>
              <a:buFontTx/>
              <a:buChar char="•"/>
            </a:pPr>
            <a:endParaRPr lang="ru-RU" dirty="0"/>
          </a:p>
          <a:p>
            <a:pPr>
              <a:buFontTx/>
              <a:buChar char="•"/>
            </a:pPr>
            <a:r>
              <a:rPr lang="ru-RU" dirty="0"/>
              <a:t> </a:t>
            </a:r>
            <a:r>
              <a:rPr lang="en-US" dirty="0"/>
              <a:t>We have a wide net of distributors</a:t>
            </a:r>
          </a:p>
          <a:p>
            <a:r>
              <a:rPr lang="en-US" dirty="0"/>
              <a:t>of our equipment all over the world</a:t>
            </a:r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2438400" y="9906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GEM Systems Inc.</a:t>
            </a:r>
            <a:endParaRPr lang="en-US"/>
          </a:p>
        </p:txBody>
      </p:sp>
      <p:pic>
        <p:nvPicPr>
          <p:cNvPr id="18435" name="Picture 6" descr="Картинка 2 из 1708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4724400"/>
            <a:ext cx="2247900" cy="1131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28800" y="914400"/>
            <a:ext cx="5562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GEM Systems Success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457200" y="1524000"/>
            <a:ext cx="79248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</a:t>
            </a:r>
            <a:r>
              <a:rPr lang="en-US" dirty="0" smtClean="0"/>
              <a:t>Development of </a:t>
            </a:r>
            <a:r>
              <a:rPr lang="en-US" b="1" dirty="0" smtClean="0"/>
              <a:t>top technologies</a:t>
            </a:r>
            <a:r>
              <a:rPr lang="en-US" dirty="0" smtClean="0"/>
              <a:t> with the highest standards of sensitivity and absolute accuracy</a:t>
            </a:r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dirty="0" smtClean="0"/>
              <a:t> </a:t>
            </a:r>
            <a:r>
              <a:rPr lang="en-US" b="1" dirty="0"/>
              <a:t>Strong</a:t>
            </a:r>
            <a:r>
              <a:rPr lang="en-US" dirty="0"/>
              <a:t> Technical and Service support</a:t>
            </a:r>
            <a:endParaRPr lang="ru-RU" dirty="0"/>
          </a:p>
          <a:p>
            <a:pPr>
              <a:buFontTx/>
              <a:buChar char="•"/>
            </a:pPr>
            <a:endParaRPr lang="ru-RU" dirty="0"/>
          </a:p>
          <a:p>
            <a:pPr>
              <a:buFontTx/>
              <a:buChar char="•"/>
            </a:pPr>
            <a:r>
              <a:rPr lang="ru-RU" dirty="0"/>
              <a:t> </a:t>
            </a:r>
            <a:r>
              <a:rPr lang="en-US" dirty="0"/>
              <a:t>Customers in </a:t>
            </a:r>
            <a:r>
              <a:rPr lang="en-US" b="1" dirty="0"/>
              <a:t>more than </a:t>
            </a:r>
            <a:r>
              <a:rPr lang="en-US" dirty="0"/>
              <a:t>100 countries all over the </a:t>
            </a:r>
            <a:r>
              <a:rPr lang="en-US" dirty="0" smtClean="0"/>
              <a:t>world</a:t>
            </a:r>
          </a:p>
          <a:p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Focus</a:t>
            </a:r>
            <a:r>
              <a:rPr lang="en-US" dirty="0" smtClean="0"/>
              <a:t> on what we do best - develop magnetic instruments only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Continually work to improve</a:t>
            </a:r>
            <a:r>
              <a:rPr lang="en-US" dirty="0" smtClean="0"/>
              <a:t> based on GEM innovation &amp; customer feedback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124200"/>
            <a:ext cx="3200400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1828800" y="990600"/>
            <a:ext cx="563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GEM Systems Magnetometers</a:t>
            </a:r>
            <a:endParaRPr lang="en-US"/>
          </a:p>
        </p:txBody>
      </p:sp>
      <p:sp>
        <p:nvSpPr>
          <p:cNvPr id="22532" name="Rectangle 8"/>
          <p:cNvSpPr>
            <a:spLocks noChangeArrowheads="1"/>
          </p:cNvSpPr>
          <p:nvPr/>
        </p:nvSpPr>
        <p:spPr bwMode="auto">
          <a:xfrm>
            <a:off x="3810000" y="2870200"/>
            <a:ext cx="53340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/>
              <a:t> </a:t>
            </a:r>
            <a:r>
              <a:rPr lang="en-US"/>
              <a:t>Mineral Exploration</a:t>
            </a:r>
            <a:r>
              <a:rPr lang="ru-RU"/>
              <a:t> (</a:t>
            </a:r>
            <a:r>
              <a:rPr lang="en-US"/>
              <a:t>airborne and ground surveys</a:t>
            </a:r>
            <a:r>
              <a:rPr lang="ru-RU"/>
              <a:t>)</a:t>
            </a:r>
            <a:endParaRPr lang="en-US"/>
          </a:p>
          <a:p>
            <a:pPr>
              <a:buFontTx/>
              <a:buChar char="•"/>
            </a:pPr>
            <a:r>
              <a:rPr lang="en-US"/>
              <a:t> Near surface geophysics</a:t>
            </a:r>
            <a:endParaRPr lang="ru-RU"/>
          </a:p>
          <a:p>
            <a:pPr>
              <a:buFontTx/>
              <a:buChar char="•"/>
            </a:pPr>
            <a:r>
              <a:rPr lang="ru-RU"/>
              <a:t> </a:t>
            </a:r>
            <a:r>
              <a:rPr lang="en-US"/>
              <a:t>UXO</a:t>
            </a:r>
            <a:r>
              <a:rPr lang="ru-RU"/>
              <a:t> </a:t>
            </a:r>
          </a:p>
          <a:p>
            <a:pPr>
              <a:buFontTx/>
              <a:buChar char="•"/>
            </a:pPr>
            <a:r>
              <a:rPr lang="ru-RU"/>
              <a:t> </a:t>
            </a:r>
            <a:r>
              <a:rPr lang="en-US"/>
              <a:t>Magnetic Observatories</a:t>
            </a:r>
            <a:endParaRPr lang="ru-RU"/>
          </a:p>
          <a:p>
            <a:pPr>
              <a:buFontTx/>
              <a:buChar char="•"/>
            </a:pPr>
            <a:r>
              <a:rPr lang="ru-RU"/>
              <a:t> </a:t>
            </a:r>
            <a:r>
              <a:rPr lang="en-US"/>
              <a:t>Earthquake prediction</a:t>
            </a:r>
            <a:endParaRPr lang="ru-RU"/>
          </a:p>
          <a:p>
            <a:pPr>
              <a:buFontTx/>
              <a:buChar char="•"/>
            </a:pPr>
            <a:r>
              <a:rPr lang="ru-RU"/>
              <a:t> </a:t>
            </a:r>
            <a:r>
              <a:rPr lang="en-US"/>
              <a:t>Volcanology</a:t>
            </a:r>
            <a:endParaRPr lang="ru-RU"/>
          </a:p>
          <a:p>
            <a:pPr>
              <a:buFontTx/>
              <a:buChar char="•"/>
            </a:pPr>
            <a:r>
              <a:rPr lang="ru-RU"/>
              <a:t> </a:t>
            </a:r>
            <a:r>
              <a:rPr lang="en-US"/>
              <a:t>Archaeology</a:t>
            </a:r>
          </a:p>
          <a:p>
            <a:pPr>
              <a:buFontTx/>
              <a:buChar char="•"/>
            </a:pPr>
            <a:r>
              <a:rPr lang="en-US"/>
              <a:t> Scientific research</a:t>
            </a:r>
            <a:endParaRPr lang="ru-RU"/>
          </a:p>
        </p:txBody>
      </p:sp>
      <p:sp>
        <p:nvSpPr>
          <p:cNvPr id="22533" name="Rectangle 9"/>
          <p:cNvSpPr>
            <a:spLocks noChangeArrowheads="1"/>
          </p:cNvSpPr>
          <p:nvPr/>
        </p:nvSpPr>
        <p:spPr bwMode="auto">
          <a:xfrm>
            <a:off x="914400" y="1981200"/>
            <a:ext cx="22878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Applications</a:t>
            </a:r>
            <a:r>
              <a:rPr lang="ru-RU" dirty="0"/>
              <a:t>: 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828800" y="762000"/>
            <a:ext cx="6172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Arial" charset="0"/>
              </a:rPr>
              <a:t>GEM Systems’ Equipment</a:t>
            </a:r>
            <a:endParaRPr lang="en-US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4579" name="Rectangle 7"/>
          <p:cNvSpPr>
            <a:spLocks noChangeArrowheads="1"/>
          </p:cNvSpPr>
          <p:nvPr/>
        </p:nvSpPr>
        <p:spPr bwMode="auto">
          <a:xfrm>
            <a:off x="304800" y="1295400"/>
            <a:ext cx="7605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dirty="0"/>
              <a:t> </a:t>
            </a:r>
            <a:r>
              <a:rPr lang="en-US" b="1" dirty="0"/>
              <a:t>Mineral Exploration</a:t>
            </a:r>
          </a:p>
        </p:txBody>
      </p:sp>
      <p:pic>
        <p:nvPicPr>
          <p:cNvPr id="24580" name="Picture 2" descr="C:\Users\paco\Desktop\New Ads\P4270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765300"/>
            <a:ext cx="1981200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15" descr="Copy of Afghan_with_ma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2133600"/>
            <a:ext cx="4181475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3" descr="C:\Users\paco\Desktop\New Ads\QmV1_Canabrava_geophysics1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1371600"/>
            <a:ext cx="2590800" cy="348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Rectangle 6"/>
          <p:cNvSpPr>
            <a:spLocks noChangeArrowheads="1"/>
          </p:cNvSpPr>
          <p:nvPr/>
        </p:nvSpPr>
        <p:spPr bwMode="auto">
          <a:xfrm>
            <a:off x="228600" y="5791200"/>
            <a:ext cx="8763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i="1"/>
              <a:t>“Quantec Geoscience has used GEM’s advanced magnetometers for many years to assist in the discovery and delineation of economic ore deposits.” </a:t>
            </a:r>
          </a:p>
        </p:txBody>
      </p:sp>
      <p:sp>
        <p:nvSpPr>
          <p:cNvPr id="24584" name="Rectangle 7"/>
          <p:cNvSpPr>
            <a:spLocks noChangeArrowheads="1"/>
          </p:cNvSpPr>
          <p:nvPr/>
        </p:nvSpPr>
        <p:spPr bwMode="auto">
          <a:xfrm>
            <a:off x="2895600" y="4953000"/>
            <a:ext cx="3489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Courtesy: </a:t>
            </a:r>
            <a:r>
              <a:rPr lang="en-US" sz="1600"/>
              <a:t>Jared  D.  Abraham, USGS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828800" y="762000"/>
            <a:ext cx="6172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Arial" charset="0"/>
              </a:rPr>
              <a:t>GEM Systems’ Equipment</a:t>
            </a:r>
            <a:endParaRPr lang="en-US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685800" y="1752600"/>
            <a:ext cx="434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dirty="0"/>
              <a:t> </a:t>
            </a:r>
            <a:r>
              <a:rPr lang="en-US" b="1" dirty="0"/>
              <a:t>Near surface geophysics</a:t>
            </a:r>
          </a:p>
        </p:txBody>
      </p:sp>
      <p:pic>
        <p:nvPicPr>
          <p:cNvPr id="26628" name="Picture 11" descr="Copy of jason_mag_mexic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2895600"/>
            <a:ext cx="4343400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2" descr="Copy of CIMG158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505200"/>
            <a:ext cx="38989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0" descr="Aviat-North---ground-mag-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1905000"/>
            <a:ext cx="2962275" cy="238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828800" y="762000"/>
            <a:ext cx="6172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Arial" charset="0"/>
              </a:rPr>
              <a:t>GEM Systems’ Equipment</a:t>
            </a:r>
            <a:endParaRPr lang="en-US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533400" y="1371600"/>
            <a:ext cx="76057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dirty="0"/>
              <a:t> </a:t>
            </a:r>
            <a:r>
              <a:rPr lang="en-US" b="1" dirty="0"/>
              <a:t>Magnetic </a:t>
            </a:r>
            <a:r>
              <a:rPr lang="en-US" b="1" dirty="0" smtClean="0"/>
              <a:t>Observatories</a:t>
            </a:r>
            <a:endParaRPr lang="en-US" b="1" dirty="0"/>
          </a:p>
        </p:txBody>
      </p:sp>
      <p:pic>
        <p:nvPicPr>
          <p:cNvPr id="28676" name="Picture 2" descr="http://www.gemsys.ca/images/Observatories_Baby_dId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1447800"/>
            <a:ext cx="2133600" cy="298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3200400"/>
            <a:ext cx="428625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3"/>
          <p:cNvPicPr>
            <a:picLocks noChangeAspect="1" noChangeArrowheads="1"/>
          </p:cNvPicPr>
          <p:nvPr/>
        </p:nvPicPr>
        <p:blipFill>
          <a:blip r:embed="rId6" cstate="print"/>
          <a:srcRect l="3146" t="12195" r="4031"/>
          <a:stretch>
            <a:fillRect/>
          </a:stretch>
        </p:blipFill>
        <p:spPr bwMode="auto">
          <a:xfrm>
            <a:off x="533400" y="1981200"/>
            <a:ext cx="3733800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Rectangle 6"/>
          <p:cNvSpPr>
            <a:spLocks noChangeArrowheads="1"/>
          </p:cNvSpPr>
          <p:nvPr/>
        </p:nvSpPr>
        <p:spPr bwMode="auto">
          <a:xfrm>
            <a:off x="304800" y="5181600"/>
            <a:ext cx="8610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i="1"/>
              <a:t>“The US Geological Survey uses GEM Systems magnetometers at </a:t>
            </a:r>
            <a:r>
              <a:rPr lang="en-US" sz="2000" b="1" i="1"/>
              <a:t>all </a:t>
            </a:r>
            <a:r>
              <a:rPr lang="en-US" sz="2000" i="1"/>
              <a:t>of its Magnetic Observatories.  We are very happy to have such an accurate, reliable magnetometer”</a:t>
            </a:r>
          </a:p>
          <a:p>
            <a:pPr algn="r"/>
            <a:r>
              <a:rPr lang="en-US" sz="1800" i="1"/>
              <a:t>Alan M Berarducci, USGS.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828800" y="762000"/>
            <a:ext cx="5181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GEM Systems’ Equipment</a:t>
            </a:r>
            <a:endParaRPr lang="en-US" sz="28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0723" name="Rectangle 7"/>
          <p:cNvSpPr>
            <a:spLocks noChangeArrowheads="1"/>
          </p:cNvSpPr>
          <p:nvPr/>
        </p:nvSpPr>
        <p:spPr bwMode="auto">
          <a:xfrm>
            <a:off x="381000" y="1981200"/>
            <a:ext cx="79354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SzPct val="150000"/>
              <a:buFont typeface="Arial" charset="0"/>
              <a:buChar char="•"/>
            </a:pPr>
            <a:r>
              <a:rPr lang="ru-RU" dirty="0"/>
              <a:t> </a:t>
            </a:r>
            <a:r>
              <a:rPr lang="en-US" b="1" dirty="0"/>
              <a:t>Earthquake research </a:t>
            </a:r>
            <a:r>
              <a:rPr lang="en-US" dirty="0"/>
              <a:t>and natural hazard monitoring</a:t>
            </a:r>
            <a:r>
              <a:rPr lang="ru-RU" dirty="0"/>
              <a:t> </a:t>
            </a:r>
            <a:endParaRPr lang="en-US" dirty="0"/>
          </a:p>
        </p:txBody>
      </p:sp>
      <p:pic>
        <p:nvPicPr>
          <p:cNvPr id="30724" name="Picture 2" descr="\\PRINTER\GEM Media\Pictures\Oaxaca Photos\Poster S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2667000"/>
            <a:ext cx="5029200" cy="376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4" descr="S3Cov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429000"/>
            <a:ext cx="3925888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828800" y="762000"/>
            <a:ext cx="533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GEM Systems’ Equipment</a:t>
            </a:r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381000" y="1828800"/>
            <a:ext cx="716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</a:t>
            </a:r>
            <a:r>
              <a:rPr lang="en-US" b="1" dirty="0" err="1">
                <a:latin typeface="Arial" charset="0"/>
              </a:rPr>
              <a:t>UXO</a:t>
            </a:r>
            <a:endParaRPr lang="en-US" b="1" dirty="0">
              <a:latin typeface="Arial" charset="0"/>
            </a:endParaRPr>
          </a:p>
        </p:txBody>
      </p:sp>
      <p:pic>
        <p:nvPicPr>
          <p:cNvPr id="32772" name="Picture 2053" descr="E:\My Documents\Trade Shows\SAGEEP 2003\Screen Caps\Pic Concrete Vault 0.5m Cell F3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514600"/>
            <a:ext cx="4114800" cy="21542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4343400"/>
            <a:ext cx="373380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ext Box 2"/>
          <p:cNvSpPr txBox="1">
            <a:spLocks noChangeArrowheads="1"/>
          </p:cNvSpPr>
          <p:nvPr/>
        </p:nvSpPr>
        <p:spPr bwMode="auto">
          <a:xfrm>
            <a:off x="685800" y="5105400"/>
            <a:ext cx="3886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Arial" charset="0"/>
              </a:rPr>
              <a:t>Artillery shell</a:t>
            </a:r>
            <a:endParaRPr lang="ru-RU" sz="2000">
              <a:latin typeface="Arial" charset="0"/>
            </a:endParaRPr>
          </a:p>
          <a:p>
            <a:r>
              <a:rPr lang="ru-RU" sz="2000">
                <a:latin typeface="Arial" charset="0"/>
              </a:rPr>
              <a:t>0,5 </a:t>
            </a:r>
            <a:r>
              <a:rPr lang="en-US" sz="2000">
                <a:latin typeface="Arial" charset="0"/>
              </a:rPr>
              <a:t>m</a:t>
            </a:r>
          </a:p>
        </p:txBody>
      </p:sp>
      <p:sp>
        <p:nvSpPr>
          <p:cNvPr id="32775" name="Text Box 2"/>
          <p:cNvSpPr txBox="1">
            <a:spLocks noChangeArrowheads="1"/>
          </p:cNvSpPr>
          <p:nvPr/>
        </p:nvSpPr>
        <p:spPr bwMode="auto">
          <a:xfrm>
            <a:off x="5486400" y="2819400"/>
            <a:ext cx="297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Arial" charset="0"/>
              </a:rPr>
              <a:t>Concrete bunker</a:t>
            </a:r>
            <a:endParaRPr lang="ru-RU" sz="2000">
              <a:latin typeface="Arial" charset="0"/>
            </a:endParaRPr>
          </a:p>
          <a:p>
            <a:r>
              <a:rPr lang="ru-RU" sz="2000">
                <a:latin typeface="Arial" charset="0"/>
              </a:rPr>
              <a:t>1,0 </a:t>
            </a:r>
            <a:r>
              <a:rPr lang="en-US" sz="2000">
                <a:latin typeface="Arial" charset="0"/>
              </a:rPr>
              <a:t>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12527</TotalTime>
  <Words>714</Words>
  <Application>Microsoft Office PowerPoint</Application>
  <PresentationFormat>On-screen Show (4:3)</PresentationFormat>
  <Paragraphs>153</Paragraphs>
  <Slides>18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Default Design</vt:lpstr>
      <vt:lpstr>Photo Editor Photo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</dc:title>
  <dc:creator>Francisco Lopez</dc:creator>
  <cp:lastModifiedBy>User</cp:lastModifiedBy>
  <cp:revision>719</cp:revision>
  <cp:lastPrinted>2003-03-27T15:37:33Z</cp:lastPrinted>
  <dcterms:created xsi:type="dcterms:W3CDTF">2012-05-28T15:11:45Z</dcterms:created>
  <dcterms:modified xsi:type="dcterms:W3CDTF">2012-07-06T14:57:50Z</dcterms:modified>
</cp:coreProperties>
</file>